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F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340DED-AADE-4AB9-9E56-99DA189086EA}" v="1" dt="2023-12-19T10:15:05.4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03" autoAdjust="0"/>
    <p:restoredTop sz="94660"/>
  </p:normalViewPr>
  <p:slideViewPr>
    <p:cSldViewPr snapToGrid="0">
      <p:cViewPr varScale="1">
        <p:scale>
          <a:sx n="94" d="100"/>
          <a:sy n="94" d="100"/>
        </p:scale>
        <p:origin x="232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rgitte Larsen" userId="74974201-3a96-4f05-995b-8bb1d14d8b09" providerId="ADAL" clId="{E0340DED-AADE-4AB9-9E56-99DA189086EA}"/>
    <pc:docChg chg="undo redo custSel modSld">
      <pc:chgData name="Birgitte Larsen" userId="74974201-3a96-4f05-995b-8bb1d14d8b09" providerId="ADAL" clId="{E0340DED-AADE-4AB9-9E56-99DA189086EA}" dt="2023-12-19T10:43:00.464" v="62" actId="14100"/>
      <pc:docMkLst>
        <pc:docMk/>
      </pc:docMkLst>
      <pc:sldChg chg="modSp mod">
        <pc:chgData name="Birgitte Larsen" userId="74974201-3a96-4f05-995b-8bb1d14d8b09" providerId="ADAL" clId="{E0340DED-AADE-4AB9-9E56-99DA189086EA}" dt="2023-12-19T10:43:00.464" v="62" actId="14100"/>
        <pc:sldMkLst>
          <pc:docMk/>
          <pc:sldMk cId="3605170641" sldId="256"/>
        </pc:sldMkLst>
        <pc:spChg chg="mod">
          <ac:chgData name="Birgitte Larsen" userId="74974201-3a96-4f05-995b-8bb1d14d8b09" providerId="ADAL" clId="{E0340DED-AADE-4AB9-9E56-99DA189086EA}" dt="2023-12-19T10:21:47.419" v="58" actId="12788"/>
          <ac:spMkLst>
            <pc:docMk/>
            <pc:sldMk cId="3605170641" sldId="256"/>
            <ac:spMk id="2" creationId="{0D846AEC-DB56-0715-F3E2-F7E4F451028D}"/>
          </ac:spMkLst>
        </pc:spChg>
        <pc:spChg chg="mod">
          <ac:chgData name="Birgitte Larsen" userId="74974201-3a96-4f05-995b-8bb1d14d8b09" providerId="ADAL" clId="{E0340DED-AADE-4AB9-9E56-99DA189086EA}" dt="2023-12-19T10:21:47.419" v="58" actId="12788"/>
          <ac:spMkLst>
            <pc:docMk/>
            <pc:sldMk cId="3605170641" sldId="256"/>
            <ac:spMk id="3" creationId="{ED12A44E-4174-D1DE-3151-A7F44CBE499C}"/>
          </ac:spMkLst>
        </pc:spChg>
        <pc:spChg chg="mod">
          <ac:chgData name="Birgitte Larsen" userId="74974201-3a96-4f05-995b-8bb1d14d8b09" providerId="ADAL" clId="{E0340DED-AADE-4AB9-9E56-99DA189086EA}" dt="2023-12-19T10:21:47.419" v="58" actId="12788"/>
          <ac:spMkLst>
            <pc:docMk/>
            <pc:sldMk cId="3605170641" sldId="256"/>
            <ac:spMk id="4" creationId="{8BFA18F6-4F8F-F0D6-31C9-AE863B33207C}"/>
          </ac:spMkLst>
        </pc:spChg>
        <pc:spChg chg="mod">
          <ac:chgData name="Birgitte Larsen" userId="74974201-3a96-4f05-995b-8bb1d14d8b09" providerId="ADAL" clId="{E0340DED-AADE-4AB9-9E56-99DA189086EA}" dt="2023-12-19T10:21:47.419" v="58" actId="12788"/>
          <ac:spMkLst>
            <pc:docMk/>
            <pc:sldMk cId="3605170641" sldId="256"/>
            <ac:spMk id="31" creationId="{5C70BE6D-CFAE-BAE1-2FAB-E25EC2D03DC3}"/>
          </ac:spMkLst>
        </pc:spChg>
        <pc:spChg chg="mod">
          <ac:chgData name="Birgitte Larsen" userId="74974201-3a96-4f05-995b-8bb1d14d8b09" providerId="ADAL" clId="{E0340DED-AADE-4AB9-9E56-99DA189086EA}" dt="2023-12-19T10:43:00.464" v="62" actId="14100"/>
          <ac:spMkLst>
            <pc:docMk/>
            <pc:sldMk cId="3605170641" sldId="256"/>
            <ac:spMk id="34" creationId="{C3656671-41AE-710A-F443-A2BE4C9C3209}"/>
          </ac:spMkLst>
        </pc:spChg>
        <pc:picChg chg="mod">
          <ac:chgData name="Birgitte Larsen" userId="74974201-3a96-4f05-995b-8bb1d14d8b09" providerId="ADAL" clId="{E0340DED-AADE-4AB9-9E56-99DA189086EA}" dt="2023-12-19T10:21:17.590" v="54" actId="1076"/>
          <ac:picMkLst>
            <pc:docMk/>
            <pc:sldMk cId="3605170641" sldId="256"/>
            <ac:picMk id="8" creationId="{98B0A7CE-E9A8-DB5B-0498-94A576446C6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0C5E7-F058-11A8-9BD6-612C8A466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6D7E0-0EA7-12F6-3544-284B0E1C4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D05-925B-1BE1-2A26-2C326AD1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CE07-CDD7-4B20-8870-7DE27E478E8C}" type="datetimeFigureOut">
              <a:rPr lang="da-DK" smtClean="0"/>
              <a:t>06.02.2024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781C1-6DDA-17D5-6307-178C93E9C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5ECB5-9724-551E-3B68-2DDEC12CC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AFBF-D591-4324-8383-4AC08A31A44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2338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F8FE-1CEC-D1D4-D6BE-A2454983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4D7B2-6F3A-9F6B-507A-206A345A6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F26D1-293C-078E-3310-560799435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CE07-CDD7-4B20-8870-7DE27E478E8C}" type="datetimeFigureOut">
              <a:rPr lang="da-DK" smtClean="0"/>
              <a:t>06.02.2024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D6286-6AFD-50C0-ED9F-7C2B64DF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FEDA6-24C0-6FFC-E9C3-8F21B848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AFBF-D591-4324-8383-4AC08A31A44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076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36C368-14C7-AF85-6A0E-F13E6B078F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7E41F-0C61-0B05-D47D-87ECEF092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8E3C-B3E7-D1B0-05E9-79BA8D645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CE07-CDD7-4B20-8870-7DE27E478E8C}" type="datetimeFigureOut">
              <a:rPr lang="da-DK" smtClean="0"/>
              <a:t>06.02.2024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1968B-2E17-6BDA-7A53-7C0E01BA8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746A8-F5E9-8379-2136-A44C0F94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AFBF-D591-4324-8383-4AC08A31A44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197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DBAF5-CE5F-1977-F3A8-E2F45B68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91130-E1A1-156A-0A8D-93A7EDDFB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1DBA5-340F-EEFF-F097-CCA3227A5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CE07-CDD7-4B20-8870-7DE27E478E8C}" type="datetimeFigureOut">
              <a:rPr lang="da-DK" smtClean="0"/>
              <a:t>06.02.2024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D9F3A-4B94-3AAD-F895-D3D3110B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4BFA0-F44D-3C1E-8CFA-01A99400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AFBF-D591-4324-8383-4AC08A31A44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555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A43EE-5EC3-4942-37F9-2F8CA9C9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CE639-3293-1E45-29FC-903AA6F6D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88574-C963-DA1C-152E-1D3C15779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CE07-CDD7-4B20-8870-7DE27E478E8C}" type="datetimeFigureOut">
              <a:rPr lang="da-DK" smtClean="0"/>
              <a:t>06.02.2024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7F8B2-F4D8-2C08-9BFE-610B497F0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EEA66-FE19-DDE1-01C3-EF9A066B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AFBF-D591-4324-8383-4AC08A31A44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0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3C27E-C4A7-8B49-949D-71F0FD246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7014E-4DD0-B6E7-2B72-32B64A2DF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D17F29-887A-C03C-AAFB-29F5DC64F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FA216-8190-A523-CDAF-B26594430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CE07-CDD7-4B20-8870-7DE27E478E8C}" type="datetimeFigureOut">
              <a:rPr lang="da-DK" smtClean="0"/>
              <a:t>06.02.2024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2ECF7-E0CA-96AF-9812-26522AE8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CBCBC-4BD5-B9AA-325F-E69311E76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AFBF-D591-4324-8383-4AC08A31A44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436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D60A0-1F21-CE99-6D4B-C30CFF5FD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F3256-DF56-6154-6105-D3F33B43D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42275-354E-C9FE-C3C5-C00A47AE1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40B70-EEEA-FD8E-420A-0C0CA028D1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D0DF67-BDFA-D99D-D8BC-447F7864A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45C9FD-AFC8-6EEC-167D-5041C8A1F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CE07-CDD7-4B20-8870-7DE27E478E8C}" type="datetimeFigureOut">
              <a:rPr lang="da-DK" smtClean="0"/>
              <a:t>06.02.2024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01712-309A-7977-948E-CF7947FB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FBDEDD-5B8C-6471-50E9-64F912F00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AFBF-D591-4324-8383-4AC08A31A44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477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BE88A-1DCB-F461-AF99-848B730D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93E1-BD82-18CE-48FF-054777E43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CE07-CDD7-4B20-8870-7DE27E478E8C}" type="datetimeFigureOut">
              <a:rPr lang="da-DK" smtClean="0"/>
              <a:t>06.02.2024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C4BBF-51DE-FEB3-172B-D52266AE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73841-2088-8962-4A6F-6B113571A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AFBF-D591-4324-8383-4AC08A31A44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373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488F44-79BE-D71D-BC0C-708711BBF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CE07-CDD7-4B20-8870-7DE27E478E8C}" type="datetimeFigureOut">
              <a:rPr lang="da-DK" smtClean="0"/>
              <a:t>06.02.2024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6A7C8-782B-12E2-278D-196BD570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C12A0-2E9C-9E06-083E-0164442B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AFBF-D591-4324-8383-4AC08A31A44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366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0BFD7-777A-BF63-2566-9CA94BBE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5FB65-71BC-7040-F071-7D6567335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AE966-329B-7A79-2FD8-04B0072A8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6473C-1560-452D-2254-4D160D31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CE07-CDD7-4B20-8870-7DE27E478E8C}" type="datetimeFigureOut">
              <a:rPr lang="da-DK" smtClean="0"/>
              <a:t>06.02.2024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239E4-1793-5C65-0C6F-F58F9BF54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5DA98-4F05-BEB6-C4CD-51C34C65F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AFBF-D591-4324-8383-4AC08A31A44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229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C5E22-4697-794D-E606-D9A24186C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5BD45-6586-6087-EBDC-DA7AC716F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F4275-336B-1BFD-420A-0ED4B08A7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8F6802-E75F-0E06-FB45-CA875B42E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CE07-CDD7-4B20-8870-7DE27E478E8C}" type="datetimeFigureOut">
              <a:rPr lang="da-DK" smtClean="0"/>
              <a:t>06.02.2024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83FAF-E561-FC27-98E4-D70444E2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10558-59CB-9806-16A0-3A04942A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AFBF-D591-4324-8383-4AC08A31A44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803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EB92FC-384A-1192-1ACB-66AB7E6EE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D2733-7575-2633-876C-D54D13869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00A30-3E00-1ABF-8042-B9AFC54C91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CE07-CDD7-4B20-8870-7DE27E478E8C}" type="datetimeFigureOut">
              <a:rPr lang="da-DK" smtClean="0"/>
              <a:t>06.02.2024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0F4CB-FCE1-739C-60A8-6D08ED24C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9D69-3BE1-B7F3-A170-4EBCFD2DD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DAFBF-D591-4324-8383-4AC08A31A44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570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larsen@mbg.au.d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ing.dtu.dk/" TargetMode="External"/><Relationship Id="rId7" Type="http://schemas.openxmlformats.org/officeDocument/2006/relationships/hyperlink" Target="https://mbg.au.dk/forskning/forskningsomraader/neurobiologi/thomas-boesen" TargetMode="External"/><Relationship Id="rId2" Type="http://schemas.openxmlformats.org/officeDocument/2006/relationships/hyperlink" Target="https://orbit.dtu.dk/en/persons/rajmund-moks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mbion.au.dk/" TargetMode="External"/><Relationship Id="rId5" Type="http://schemas.openxmlformats.org/officeDocument/2006/relationships/hyperlink" Target="https://www.salk.edu/" TargetMode="External"/><Relationship Id="rId4" Type="http://schemas.openxmlformats.org/officeDocument/2006/relationships/hyperlink" Target="https://www.salk.edu/scientist/wolfgang-busch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kursuskatalog.au.dk/en/course/124542/Single-cell-Single-molecule-The-Next-Level-in-Cell-Biology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581D9-86B0-38D6-6787-8476957A0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in a lecture hall&#10;&#10;Description automatically generated">
            <a:extLst>
              <a:ext uri="{FF2B5EF4-FFF2-40B4-BE49-F238E27FC236}">
                <a16:creationId xmlns:a16="http://schemas.microsoft.com/office/drawing/2014/main" id="{73650DC5-5E01-A965-BA67-D1A19DDB3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13" y="108340"/>
            <a:ext cx="10316843" cy="5991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97D56B-BD8D-15E4-5E92-6C0F42D59859}"/>
              </a:ext>
            </a:extLst>
          </p:cNvPr>
          <p:cNvSpPr txBox="1"/>
          <p:nvPr/>
        </p:nvSpPr>
        <p:spPr>
          <a:xfrm>
            <a:off x="6833411" y="6424683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mbg.au.dk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/research/research-</a:t>
            </a:r>
            <a:r>
              <a:rPr lang="en-US" dirty="0" err="1"/>
              <a:t>centres</a:t>
            </a:r>
            <a:r>
              <a:rPr lang="en-US" dirty="0"/>
              <a:t>/</a:t>
            </a:r>
            <a:r>
              <a:rPr lang="en-US" dirty="0" err="1"/>
              <a:t>iteasc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90A333-6B54-6508-EB7D-8F8D9C1E3540}"/>
              </a:ext>
            </a:extLst>
          </p:cNvPr>
          <p:cNvSpPr txBox="1"/>
          <p:nvPr/>
        </p:nvSpPr>
        <p:spPr>
          <a:xfrm>
            <a:off x="436728" y="6424683"/>
            <a:ext cx="441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Contact: </a:t>
            </a:r>
            <a:r>
              <a:rPr lang="en-US" dirty="0" err="1"/>
              <a:t>Birgitte</a:t>
            </a:r>
            <a:r>
              <a:rPr lang="en-US" dirty="0"/>
              <a:t> Larsen, </a:t>
            </a:r>
            <a:r>
              <a:rPr lang="en-US" dirty="0">
                <a:hlinkClick r:id="rId3"/>
              </a:rPr>
              <a:t>blarsen@mbg.au.dk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225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91A184-B6B7-0284-4ED2-9EA1576C6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F719880-656B-E661-6515-73B355C27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3738" y="3058483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DK" altLang="en-DK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kumimoji="0" lang="en-DK" altLang="en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05FD55-ECDF-E6E7-9971-1DE5C1B8C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50522"/>
              </p:ext>
            </p:extLst>
          </p:nvPr>
        </p:nvGraphicFramePr>
        <p:xfrm>
          <a:off x="1223911" y="1123527"/>
          <a:ext cx="9744176" cy="4604803"/>
        </p:xfrm>
        <a:graphic>
          <a:graphicData uri="http://schemas.openxmlformats.org/drawingml/2006/table">
            <a:tbl>
              <a:tblPr firstRow="1" bandRow="1"/>
              <a:tblGrid>
                <a:gridCol w="1638711">
                  <a:extLst>
                    <a:ext uri="{9D8B030D-6E8A-4147-A177-3AD203B41FA5}">
                      <a16:colId xmlns:a16="http://schemas.microsoft.com/office/drawing/2014/main" val="1921338539"/>
                    </a:ext>
                  </a:extLst>
                </a:gridCol>
                <a:gridCol w="1635695">
                  <a:extLst>
                    <a:ext uri="{9D8B030D-6E8A-4147-A177-3AD203B41FA5}">
                      <a16:colId xmlns:a16="http://schemas.microsoft.com/office/drawing/2014/main" val="2833602387"/>
                    </a:ext>
                  </a:extLst>
                </a:gridCol>
                <a:gridCol w="2055025">
                  <a:extLst>
                    <a:ext uri="{9D8B030D-6E8A-4147-A177-3AD203B41FA5}">
                      <a16:colId xmlns:a16="http://schemas.microsoft.com/office/drawing/2014/main" val="3237286336"/>
                    </a:ext>
                  </a:extLst>
                </a:gridCol>
                <a:gridCol w="2281284">
                  <a:extLst>
                    <a:ext uri="{9D8B030D-6E8A-4147-A177-3AD203B41FA5}">
                      <a16:colId xmlns:a16="http://schemas.microsoft.com/office/drawing/2014/main" val="3276898498"/>
                    </a:ext>
                  </a:extLst>
                </a:gridCol>
                <a:gridCol w="2133461">
                  <a:extLst>
                    <a:ext uri="{9D8B030D-6E8A-4147-A177-3AD203B41FA5}">
                      <a16:colId xmlns:a16="http://schemas.microsoft.com/office/drawing/2014/main" val="2755960817"/>
                    </a:ext>
                  </a:extLst>
                </a:gridCol>
              </a:tblGrid>
              <a:tr h="677688">
                <a:tc>
                  <a:txBody>
                    <a:bodyPr/>
                    <a:lstStyle/>
                    <a:p>
                      <a:r>
                        <a:rPr lang="en-GB" sz="2000" b="1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Date</a:t>
                      </a:r>
                      <a:endParaRPr lang="en-GB" sz="3400">
                        <a:effectLst/>
                      </a:endParaRPr>
                    </a:p>
                  </a:txBody>
                  <a:tcPr marL="18101" marR="18101" marT="18101" marB="1810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Hosting University</a:t>
                      </a:r>
                      <a:endParaRPr lang="en-GB" sz="34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A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A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A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Speaker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80A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E7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E7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E7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Talk title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0E7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C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C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C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Facility visit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0C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EC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C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EC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725211"/>
                  </a:ext>
                </a:extLst>
              </a:tr>
              <a:tr h="981779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11 April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1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1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1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Technical University of Denmark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1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4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A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4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u="sng">
                          <a:solidFill>
                            <a:srgbClr val="002546"/>
                          </a:solidFill>
                          <a:effectLst/>
                          <a:latin typeface="Georgia" panose="02040502050405020303" pitchFamily="18" charset="0"/>
                          <a:hlinkClick r:id="rId2"/>
                        </a:rPr>
                        <a:t>Raimund Mokso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804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88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E7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88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88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4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CA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4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u="sng">
                          <a:solidFill>
                            <a:srgbClr val="002546"/>
                          </a:solidFill>
                          <a:effectLst/>
                          <a:latin typeface="Georgia" panose="02040502050405020303" pitchFamily="18" charset="0"/>
                          <a:hlinkClick r:id="rId3"/>
                        </a:rPr>
                        <a:t>The 3D Imaging Center at DTU</a:t>
                      </a:r>
                      <a:endParaRPr lang="en-US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804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9B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EC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9B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71174"/>
                  </a:ext>
                </a:extLst>
              </a:tr>
              <a:tr h="1285869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2 May, 4pm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67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67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1B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67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Aarhus University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67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D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4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D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u="sng">
                          <a:solidFill>
                            <a:srgbClr val="002546"/>
                          </a:solidFill>
                          <a:effectLst/>
                          <a:latin typeface="Georgia" panose="02040502050405020303" pitchFamily="18" charset="0"/>
                          <a:hlinkClick r:id="rId4"/>
                        </a:rPr>
                        <a:t>Wolfgang Bush</a:t>
                      </a:r>
                      <a:endParaRPr lang="en-US" sz="3400">
                        <a:effectLst/>
                      </a:endParaRPr>
                    </a:p>
                    <a:p>
                      <a:r>
                        <a:rPr lang="en-US" sz="2000" u="sng">
                          <a:solidFill>
                            <a:srgbClr val="002546"/>
                          </a:solidFill>
                          <a:effectLst/>
                          <a:latin typeface="Georgia" panose="02040502050405020303" pitchFamily="18" charset="0"/>
                          <a:hlinkClick r:id="rId5"/>
                        </a:rPr>
                        <a:t>Salk institute for Biological Studies</a:t>
                      </a:r>
                      <a:br>
                        <a:rPr lang="en-US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</a:br>
                      <a:r>
                        <a:rPr lang="en-US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n-US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B0D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D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88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D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Engineering Root Traits for Climate Change Mitigation</a:t>
                      </a:r>
                      <a:endParaRPr lang="en-US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B0D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4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u="sng">
                          <a:solidFill>
                            <a:srgbClr val="002546"/>
                          </a:solidFill>
                          <a:effectLst/>
                          <a:latin typeface="Georgia" panose="02040502050405020303" pitchFamily="18" charset="0"/>
                          <a:hlinkClick r:id="rId6"/>
                        </a:rPr>
                        <a:t>Cryo-EM Facility</a:t>
                      </a:r>
                      <a:endParaRPr lang="en-US" sz="3400">
                        <a:effectLst/>
                      </a:endParaRPr>
                    </a:p>
                    <a:p>
                      <a:r>
                        <a:rPr lang="en-US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Facility manager </a:t>
                      </a:r>
                      <a:r>
                        <a:rPr lang="en-US" sz="2000" u="sng">
                          <a:solidFill>
                            <a:srgbClr val="002546"/>
                          </a:solidFill>
                          <a:effectLst/>
                          <a:latin typeface="Georgia" panose="02040502050405020303" pitchFamily="18" charset="0"/>
                          <a:hlinkClick r:id="rId7"/>
                        </a:rPr>
                        <a:t>Thomas Boesen</a:t>
                      </a:r>
                      <a:endParaRPr lang="en-US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9B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814530"/>
                  </a:ext>
                </a:extLst>
              </a:tr>
              <a:tr h="981779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30 May (tbc)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80B1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B1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7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B1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University of Southern Denmark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80B1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D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TBA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D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2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2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TBA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02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1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609720"/>
                  </a:ext>
                </a:extLst>
              </a:tr>
              <a:tr h="677688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11 June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B07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7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B1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7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University of Copenhagen</a:t>
                      </a:r>
                      <a:endParaRPr lang="en-GB" sz="34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B074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1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VR session TBA</a:t>
                      </a:r>
                      <a:endParaRPr lang="en-GB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01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D4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1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sz="340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01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3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2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3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A0A0A"/>
                          </a:solidFill>
                          <a:effectLst/>
                          <a:latin typeface="Georgia" panose="02040502050405020303" pitchFamily="18" charset="0"/>
                        </a:rPr>
                        <a:t>TBA</a:t>
                      </a:r>
                      <a:endParaRPr lang="en-GB" sz="34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063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6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1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1707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929CF95-C340-4AD8-2C7A-082F426F2437}"/>
              </a:ext>
            </a:extLst>
          </p:cNvPr>
          <p:cNvSpPr txBox="1"/>
          <p:nvPr/>
        </p:nvSpPr>
        <p:spPr>
          <a:xfrm>
            <a:off x="381478" y="-40646"/>
            <a:ext cx="3248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Pizza after the seminars!</a:t>
            </a:r>
          </a:p>
        </p:txBody>
      </p:sp>
    </p:spTree>
    <p:extLst>
      <p:ext uri="{BB962C8B-B14F-4D97-AF65-F5344CB8AC3E}">
        <p14:creationId xmlns:p14="http://schemas.microsoft.com/office/powerpoint/2010/main" val="3389971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at a buffet&#10;&#10;Description automatically generated">
            <a:extLst>
              <a:ext uri="{FF2B5EF4-FFF2-40B4-BE49-F238E27FC236}">
                <a16:creationId xmlns:a16="http://schemas.microsoft.com/office/drawing/2014/main" id="{E528C1F1-21C5-7C7E-E2C3-FB6E4A512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r="10444" b="24644"/>
          <a:stretch/>
        </p:blipFill>
        <p:spPr>
          <a:xfrm>
            <a:off x="7845029" y="-726"/>
            <a:ext cx="4341285" cy="3210531"/>
          </a:xfrm>
          <a:prstGeom prst="rect">
            <a:avLst/>
          </a:prstGeom>
        </p:spPr>
      </p:pic>
      <p:pic>
        <p:nvPicPr>
          <p:cNvPr id="24" name="Picture 23" descr="A person standing in front of a poster">
            <a:extLst>
              <a:ext uri="{FF2B5EF4-FFF2-40B4-BE49-F238E27FC236}">
                <a16:creationId xmlns:a16="http://schemas.microsoft.com/office/drawing/2014/main" id="{70144AE7-614E-4001-489C-164EF63AD5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16519" r="6621"/>
          <a:stretch/>
        </p:blipFill>
        <p:spPr>
          <a:xfrm rot="5400000">
            <a:off x="4806840" y="405106"/>
            <a:ext cx="3180523" cy="2409824"/>
          </a:xfrm>
          <a:prstGeom prst="rect">
            <a:avLst/>
          </a:prstGeom>
        </p:spPr>
      </p:pic>
      <p:pic>
        <p:nvPicPr>
          <p:cNvPr id="27" name="Picture 26" descr="A group of people sitting around a table">
            <a:extLst>
              <a:ext uri="{FF2B5EF4-FFF2-40B4-BE49-F238E27FC236}">
                <a16:creationId xmlns:a16="http://schemas.microsoft.com/office/drawing/2014/main" id="{EFD33E75-CBD9-BD48-5E24-BF31FF7CA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65" y="3429001"/>
            <a:ext cx="4564285" cy="3423214"/>
          </a:xfrm>
          <a:prstGeom prst="rect">
            <a:avLst/>
          </a:prstGeom>
        </p:spPr>
      </p:pic>
      <p:pic>
        <p:nvPicPr>
          <p:cNvPr id="30" name="Picture 29" descr="A person standing in front of a screen">
            <a:extLst>
              <a:ext uri="{FF2B5EF4-FFF2-40B4-BE49-F238E27FC236}">
                <a16:creationId xmlns:a16="http://schemas.microsoft.com/office/drawing/2014/main" id="{0F0B9431-B522-367D-647A-32E7DEDE02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12543" b="11837"/>
          <a:stretch/>
        </p:blipFill>
        <p:spPr>
          <a:xfrm rot="5400000">
            <a:off x="9369571" y="4029789"/>
            <a:ext cx="3423215" cy="22216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70BE6D-CFAE-BAE1-2FAB-E25EC2D03DC3}"/>
              </a:ext>
            </a:extLst>
          </p:cNvPr>
          <p:cNvSpPr txBox="1"/>
          <p:nvPr/>
        </p:nvSpPr>
        <p:spPr>
          <a:xfrm>
            <a:off x="-72833" y="292439"/>
            <a:ext cx="50876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ITEASc</a:t>
            </a:r>
            <a:r>
              <a:rPr lang="en-US" sz="2800" b="1" dirty="0"/>
              <a:t> Interdisciplinary Interactions Workshop </a:t>
            </a:r>
          </a:p>
          <a:p>
            <a:pPr algn="ctr"/>
            <a:r>
              <a:rPr lang="en-US" sz="2800" b="1" dirty="0"/>
              <a:t>29-30 August 2024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656671-41AE-710A-F443-A2BE4C9C3209}"/>
              </a:ext>
            </a:extLst>
          </p:cNvPr>
          <p:cNvSpPr txBox="1"/>
          <p:nvPr/>
        </p:nvSpPr>
        <p:spPr>
          <a:xfrm>
            <a:off x="307818" y="4430721"/>
            <a:ext cx="445224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I got very valuable feedback and guidelines for smashing my next poster presentation. While also meeting a lot of new people.</a:t>
            </a:r>
          </a:p>
          <a:p>
            <a:r>
              <a:rPr lang="en-US" sz="1600" i="1" dirty="0"/>
              <a:t> - 2023 course student</a:t>
            </a:r>
          </a:p>
          <a:p>
            <a:endParaRPr lang="en-US" sz="1700" i="1" dirty="0"/>
          </a:p>
          <a:p>
            <a:r>
              <a:rPr lang="en-US" sz="1400" i="1" dirty="0"/>
              <a:t>Scan QR code for more information</a:t>
            </a:r>
            <a:endParaRPr lang="da-DK" sz="14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846AEC-DB56-0715-F3E2-F7E4F451028D}"/>
              </a:ext>
            </a:extLst>
          </p:cNvPr>
          <p:cNvSpPr txBox="1"/>
          <p:nvPr/>
        </p:nvSpPr>
        <p:spPr>
          <a:xfrm>
            <a:off x="755495" y="1835421"/>
            <a:ext cx="343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your scientific communication skills</a:t>
            </a:r>
            <a:endParaRPr lang="da-DK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2A44E-4174-D1DE-3151-A7F44CBE499C}"/>
              </a:ext>
            </a:extLst>
          </p:cNvPr>
          <p:cNvSpPr txBox="1"/>
          <p:nvPr/>
        </p:nvSpPr>
        <p:spPr>
          <a:xfrm>
            <a:off x="755495" y="2778286"/>
            <a:ext cx="343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Network with students and scientists across disciplines</a:t>
            </a:r>
            <a:endParaRPr lang="da-D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FA18F6-4F8F-F0D6-31C9-AE863B33207C}"/>
              </a:ext>
            </a:extLst>
          </p:cNvPr>
          <p:cNvSpPr txBox="1"/>
          <p:nvPr/>
        </p:nvSpPr>
        <p:spPr>
          <a:xfrm>
            <a:off x="755495" y="3721151"/>
            <a:ext cx="3430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Co-develop</a:t>
            </a:r>
            <a:r>
              <a:rPr lang="en-US" sz="2000" dirty="0"/>
              <a:t> new project ideas</a:t>
            </a:r>
            <a:endParaRPr lang="da-DK" sz="2000" dirty="0"/>
          </a:p>
        </p:txBody>
      </p:sp>
      <p:pic>
        <p:nvPicPr>
          <p:cNvPr id="7" name="Picture 6" descr="A black and white logo">
            <a:extLst>
              <a:ext uri="{FF2B5EF4-FFF2-40B4-BE49-F238E27FC236}">
                <a16:creationId xmlns:a16="http://schemas.microsoft.com/office/drawing/2014/main" id="{3D1132D6-50B3-48E7-A014-79F8DE135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9" y="6543138"/>
            <a:ext cx="1040359" cy="219997"/>
          </a:xfrm>
          <a:prstGeom prst="rect">
            <a:avLst/>
          </a:prstGeom>
        </p:spPr>
      </p:pic>
      <p:pic>
        <p:nvPicPr>
          <p:cNvPr id="9" name="Picture 8" descr="A black background with grey text">
            <a:extLst>
              <a:ext uri="{FF2B5EF4-FFF2-40B4-BE49-F238E27FC236}">
                <a16:creationId xmlns:a16="http://schemas.microsoft.com/office/drawing/2014/main" id="{E7A3AB3F-33A8-17EF-0316-C214CABA0F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97" y="6434277"/>
            <a:ext cx="1137624" cy="423723"/>
          </a:xfrm>
          <a:prstGeom prst="rect">
            <a:avLst/>
          </a:prstGeom>
        </p:spPr>
      </p:pic>
      <p:pic>
        <p:nvPicPr>
          <p:cNvPr id="11" name="Picture 10" descr="A white letter on a black background">
            <a:extLst>
              <a:ext uri="{FF2B5EF4-FFF2-40B4-BE49-F238E27FC236}">
                <a16:creationId xmlns:a16="http://schemas.microsoft.com/office/drawing/2014/main" id="{EAAC4B48-F614-B271-1850-4C395F27A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87" y="6548558"/>
            <a:ext cx="852428" cy="227795"/>
          </a:xfrm>
          <a:prstGeom prst="rect">
            <a:avLst/>
          </a:prstGeom>
        </p:spPr>
      </p:pic>
      <p:pic>
        <p:nvPicPr>
          <p:cNvPr id="13" name="Picture 12" descr="Blue text on a black background">
            <a:extLst>
              <a:ext uri="{FF2B5EF4-FFF2-40B4-BE49-F238E27FC236}">
                <a16:creationId xmlns:a16="http://schemas.microsoft.com/office/drawing/2014/main" id="{8944832E-A0BE-3512-CF70-2615327C82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75" y="6548559"/>
            <a:ext cx="731004" cy="227794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3797F886-C764-36E6-5CA6-99FB6D7FC0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79" y="6258786"/>
            <a:ext cx="369788" cy="539425"/>
          </a:xfrm>
          <a:prstGeom prst="rect">
            <a:avLst/>
          </a:prstGeom>
        </p:spPr>
      </p:pic>
      <p:pic>
        <p:nvPicPr>
          <p:cNvPr id="8" name="Billede 7" descr="Et billede, der indeholder mønster, kvadratisk, Symmetri, kunst&#10;&#10;Automatisk genereret beskrivelse">
            <a:extLst>
              <a:ext uri="{FF2B5EF4-FFF2-40B4-BE49-F238E27FC236}">
                <a16:creationId xmlns:a16="http://schemas.microsoft.com/office/drawing/2014/main" id="{98B0A7CE-E9A8-DB5B-0498-94A576446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56" y="5159626"/>
            <a:ext cx="700236" cy="7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7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6D610-0E6C-8EE7-BE12-6AECFDFE4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C23CCA-9835-2608-D9D8-F4341A0293AC}"/>
              </a:ext>
            </a:extLst>
          </p:cNvPr>
          <p:cNvSpPr txBox="1"/>
          <p:nvPr/>
        </p:nvSpPr>
        <p:spPr>
          <a:xfrm>
            <a:off x="1215401" y="371173"/>
            <a:ext cx="9761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Single-cell, single-molecule – The next level in cell biology</a:t>
            </a:r>
          </a:p>
        </p:txBody>
      </p:sp>
      <p:pic>
        <p:nvPicPr>
          <p:cNvPr id="5" name="Picture 4" descr="A close-up of a microscope image&#10;&#10;Description automatically generated">
            <a:extLst>
              <a:ext uri="{FF2B5EF4-FFF2-40B4-BE49-F238E27FC236}">
                <a16:creationId xmlns:a16="http://schemas.microsoft.com/office/drawing/2014/main" id="{88F2D4FD-077F-F790-6A0D-C4EE1746B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685" y="1508650"/>
            <a:ext cx="2409828" cy="2318508"/>
          </a:xfrm>
          <a:prstGeom prst="rect">
            <a:avLst/>
          </a:prstGeom>
        </p:spPr>
      </p:pic>
      <p:pic>
        <p:nvPicPr>
          <p:cNvPr id="7" name="Picture 6" descr="A collage of images of a cell&#10;&#10;Description automatically generated">
            <a:extLst>
              <a:ext uri="{FF2B5EF4-FFF2-40B4-BE49-F238E27FC236}">
                <a16:creationId xmlns:a16="http://schemas.microsoft.com/office/drawing/2014/main" id="{A173A380-EBDA-329C-E4A6-D9BF49A1E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847" y="2090382"/>
            <a:ext cx="2323661" cy="2318509"/>
          </a:xfrm>
          <a:prstGeom prst="rect">
            <a:avLst/>
          </a:prstGeom>
        </p:spPr>
      </p:pic>
      <p:pic>
        <p:nvPicPr>
          <p:cNvPr id="12" name="Picture 11" descr="A chart with different types of bacteria&#10;&#10;Description automatically generated">
            <a:extLst>
              <a:ext uri="{FF2B5EF4-FFF2-40B4-BE49-F238E27FC236}">
                <a16:creationId xmlns:a16="http://schemas.microsoft.com/office/drawing/2014/main" id="{17C463A7-CB8C-562D-E5AE-DCE8E265D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946" y="3827158"/>
            <a:ext cx="3170166" cy="1934864"/>
          </a:xfrm>
          <a:prstGeom prst="rect">
            <a:avLst/>
          </a:prstGeom>
        </p:spPr>
      </p:pic>
      <p:pic>
        <p:nvPicPr>
          <p:cNvPr id="15" name="Picture 14" descr="A close-up of several objects&#10;&#10;Description automatically generated">
            <a:extLst>
              <a:ext uri="{FF2B5EF4-FFF2-40B4-BE49-F238E27FC236}">
                <a16:creationId xmlns:a16="http://schemas.microsoft.com/office/drawing/2014/main" id="{F9BB87DD-60A4-CEF2-BC6F-AD676F430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512" y="4002539"/>
            <a:ext cx="2392429" cy="1398895"/>
          </a:xfrm>
          <a:prstGeom prst="rect">
            <a:avLst/>
          </a:prstGeom>
        </p:spPr>
      </p:pic>
      <p:pic>
        <p:nvPicPr>
          <p:cNvPr id="18" name="Picture 17" descr="A diagram of a cell culture&#10;&#10;Description automatically generated">
            <a:extLst>
              <a:ext uri="{FF2B5EF4-FFF2-40B4-BE49-F238E27FC236}">
                <a16:creationId xmlns:a16="http://schemas.microsoft.com/office/drawing/2014/main" id="{B75855D6-FDB7-503F-C1AE-58CF1F995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5" y="1751659"/>
            <a:ext cx="3579261" cy="24798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73F1F0-0674-6D05-F339-A9FAFF44C959}"/>
              </a:ext>
            </a:extLst>
          </p:cNvPr>
          <p:cNvSpPr txBox="1"/>
          <p:nvPr/>
        </p:nvSpPr>
        <p:spPr>
          <a:xfrm>
            <a:off x="1064526" y="4408891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single-cell sequencing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7585AF-F39E-86AB-9224-8AB84D0BFA84}"/>
              </a:ext>
            </a:extLst>
          </p:cNvPr>
          <p:cNvSpPr txBox="1"/>
          <p:nvPr/>
        </p:nvSpPr>
        <p:spPr>
          <a:xfrm>
            <a:off x="4381621" y="5756911"/>
            <a:ext cx="273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single-molecule fluorescence microscopy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F3CCCE-7D72-0531-EC7D-5B9B937E521A}"/>
              </a:ext>
            </a:extLst>
          </p:cNvPr>
          <p:cNvSpPr txBox="1"/>
          <p:nvPr/>
        </p:nvSpPr>
        <p:spPr>
          <a:xfrm>
            <a:off x="8039221" y="5511252"/>
            <a:ext cx="273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cryogenic transmission electron microscopy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BFAF8D-AB1B-77D2-D1B7-C6BE57F7DECD}"/>
              </a:ext>
            </a:extLst>
          </p:cNvPr>
          <p:cNvSpPr txBox="1"/>
          <p:nvPr/>
        </p:nvSpPr>
        <p:spPr>
          <a:xfrm>
            <a:off x="6495067" y="6564649"/>
            <a:ext cx="61005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7"/>
              </a:rPr>
              <a:t>https://kursuskatalog.au.dk/en/course/124542/Single-cell-Single-molecule-The-Next-Level-in-Cell-Biology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5293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194</Words>
  <Application>Microsoft Macintosh PowerPoint</Application>
  <PresentationFormat>Widescreen</PresentationFormat>
  <Paragraphs>42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Birgitte Larsen</dc:creator>
  <cp:lastModifiedBy>Stig Uggerhøj Andersen</cp:lastModifiedBy>
  <cp:revision>9</cp:revision>
  <cp:lastPrinted>2023-12-19T10:15:23Z</cp:lastPrinted>
  <dcterms:created xsi:type="dcterms:W3CDTF">2023-10-11T10:31:02Z</dcterms:created>
  <dcterms:modified xsi:type="dcterms:W3CDTF">2024-02-06T08:33:37Z</dcterms:modified>
</cp:coreProperties>
</file>